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6" r:id="rId9"/>
    <p:sldId id="265" r:id="rId10"/>
    <p:sldId id="266" r:id="rId11"/>
    <p:sldId id="267" r:id="rId12"/>
    <p:sldId id="268" r:id="rId13"/>
    <p:sldId id="270" r:id="rId14"/>
    <p:sldId id="269" r:id="rId15"/>
    <p:sldId id="273" r:id="rId16"/>
    <p:sldId id="272" r:id="rId17"/>
    <p:sldId id="271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2" r:id="rId26"/>
    <p:sldId id="284" r:id="rId27"/>
    <p:sldId id="283" r:id="rId28"/>
    <p:sldId id="285" r:id="rId29"/>
    <p:sldId id="290" r:id="rId30"/>
    <p:sldId id="289" r:id="rId31"/>
    <p:sldId id="291" r:id="rId32"/>
    <p:sldId id="293" r:id="rId33"/>
    <p:sldId id="295" r:id="rId34"/>
    <p:sldId id="294" r:id="rId35"/>
  </p:sldIdLst>
  <p:sldSz cx="12192000" cy="6858000"/>
  <p:notesSz cx="6858000" cy="9144000"/>
  <p:embeddedFontLst>
    <p:embeddedFont>
      <p:font typeface="DINPro-Medium" pitchFamily="2" charset="0"/>
      <p:regular r:id="rId37"/>
    </p:embeddedFont>
    <p:embeddedFont>
      <p:font typeface="DINPro-Bold" pitchFamily="2" charset="0"/>
      <p:bold r:id="rId38"/>
    </p:embeddedFont>
    <p:embeddedFont>
      <p:font typeface="Calibri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Úvod" id="{B5844537-26A7-4B85-8F12-6317248A0584}">
          <p14:sldIdLst>
            <p14:sldId id="256"/>
            <p14:sldId id="257"/>
            <p14:sldId id="258"/>
          </p14:sldIdLst>
        </p14:section>
        <p14:section name="Doprava" id="{15E0D9BB-A53A-4A79-B9A2-5CC8E446FBA5}">
          <p14:sldIdLst>
            <p14:sldId id="259"/>
            <p14:sldId id="260"/>
            <p14:sldId id="261"/>
            <p14:sldId id="262"/>
            <p14:sldId id="287"/>
            <p14:sldId id="288"/>
            <p14:sldId id="286"/>
          </p14:sldIdLst>
        </p14:section>
        <p14:section name="Podmínky na Marsu" id="{E787B794-8C11-494A-ACC4-381656B6B989}">
          <p14:sldIdLst>
            <p14:sldId id="265"/>
            <p14:sldId id="266"/>
            <p14:sldId id="267"/>
            <p14:sldId id="268"/>
            <p14:sldId id="270"/>
            <p14:sldId id="269"/>
            <p14:sldId id="273"/>
            <p14:sldId id="272"/>
          </p14:sldIdLst>
        </p14:section>
        <p14:section name="Bydlení" id="{D56E0767-2265-49AE-ABAC-BB6B678A9037}">
          <p14:sldIdLst>
            <p14:sldId id="271"/>
            <p14:sldId id="274"/>
            <p14:sldId id="276"/>
            <p14:sldId id="275"/>
            <p14:sldId id="277"/>
            <p14:sldId id="278"/>
          </p14:sldIdLst>
        </p14:section>
        <p14:section name="Přežití" id="{C0C936A4-C528-4C27-A714-B05C0DFC5FB6}">
          <p14:sldIdLst>
            <p14:sldId id="279"/>
            <p14:sldId id="280"/>
            <p14:sldId id="282"/>
            <p14:sldId id="284"/>
            <p14:sldId id="283"/>
            <p14:sldId id="285"/>
          </p14:sldIdLst>
        </p14:section>
        <p14:section name="Soběstačnost" id="{9ABA3D53-AB75-4D0D-9D24-3358D4671A6F}">
          <p14:sldIdLst>
            <p14:sldId id="290"/>
            <p14:sldId id="289"/>
            <p14:sldId id="291"/>
            <p14:sldId id="293"/>
            <p14:sldId id="292"/>
          </p14:sldIdLst>
        </p14:section>
        <p14:section name="Závěr" id="{03F89DA0-70E9-4608-B09A-5BF1D04A33B3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980" autoAdjust="0"/>
    <p:restoredTop sz="76414" autoAdjust="0"/>
  </p:normalViewPr>
  <p:slideViewPr>
    <p:cSldViewPr snapToGrid="0">
      <p:cViewPr varScale="1">
        <p:scale>
          <a:sx n="52" d="100"/>
          <a:sy n="52" d="100"/>
        </p:scale>
        <p:origin x="-1124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AC85E-A9B6-4E1E-B3DC-24B5D5826313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5F4FD-A7EE-4BB0-A8BF-1D7C5F7A33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7593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dUX3ypDVw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Earth-magnetosphere-the-space-in-which-the-Earths-magnetic-field-is-confined_fig3_27775343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pl.nasa.gov/spaceimages/details.php?id=PIA03803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sky.org/space/understanding-mars-dust-storm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.org/news/2019-06-storms-mars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ularmechanics.com/technology/infrastructure/a27432340/nasa-crowns-mars-habitat-competition-winner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wanted.com/architecture/marsha-ai-spacefactory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sicehouse.com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10-designs-from-nasas-mars-habitat-challenge-2015-9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manmars.net/2016/10/hd-images-from-natgeos-mars-tv-series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rS8fFbW57o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universetoday.com/25367/how-long-will-life-survive-on-earth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feature/langley/students-work-to-find-ways-to-drill-for-water-on-mar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how-to-grow-crops-on-mars-if-we-are-to-live-on-the-red-planet-99943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directorates/spacetech/niac/2017_Phase_I_Phase_II/Mars_Soil_Agriculture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actualfiction.com/marsartists/2013/07/28/bryan-versteeg-mars-base-stills-summer-2013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.stackexchange.com/questions/37499/are-rotating-habitats-considered-the-standard-solution-for-long-term-human-habi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spacefactory.com/marsh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humanmars.net/p/mars-colonization-timeline.html" TargetMode="External"/><Relationship Id="rId4" Type="http://schemas.openxmlformats.org/officeDocument/2006/relationships/hyperlink" Target="https://www.humanmars.net/2018/08/mars-colony-city-by-mariano-ruiz-manzano.html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q.nasa.gov/office/pao/History/SP-4204/ch22-8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www.astronautix.com/v/vonbraunmarpedition-1969.html" TargetMode="External"/><Relationship Id="rId4" Type="http://schemas.openxmlformats.org/officeDocument/2006/relationships/hyperlink" Target="https://en.wikipedia.org/wiki/File:NASA-Budget-Federal.svg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ar_distance_(astronomy)" TargetMode="External"/><Relationship Id="rId7" Type="http://schemas.openxmlformats.org/officeDocument/2006/relationships/hyperlink" Target="https://commons.wikimedia.org/wiki/File:Animation_of_InSight_trajectory.gi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paceX_Mars_transportation_infrastructure" TargetMode="External"/><Relationship Id="rId5" Type="http://schemas.openxmlformats.org/officeDocument/2006/relationships/hyperlink" Target="https://www.universetoday.com/13562/how-long-does-it-take-to-get-to-the-moon/" TargetMode="External"/><Relationship Id="rId4" Type="http://schemas.openxmlformats.org/officeDocument/2006/relationships/hyperlink" Target="https://www.space.com/14729-spacekids-distance-earth-mars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ational_Space_Stat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heroicrelics.org/info/saturn-v/saturn-v-general.html" TargetMode="External"/><Relationship Id="rId4" Type="http://schemas.openxmlformats.org/officeDocument/2006/relationships/hyperlink" Target="https://www.quora.com/How-much-would-landing-and-returning-one-kilogram-of-payload-on-from-the-surface-of-Mars-cost/answer/Casey-Handmer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imes.co.uk/article/our-future-is-as-martians-says-cox-258qx30cx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SpaceXLounge/comments/dhi6l6/spacex_timeline_infographic_after_elons_starship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s.nasa.gov/all-about-mars/fact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Zdroj</a:t>
            </a:r>
            <a:r>
              <a:rPr lang="en-GB" dirty="0"/>
              <a:t> </a:t>
            </a:r>
            <a:r>
              <a:rPr lang="en-GB" dirty="0" err="1"/>
              <a:t>obrázku</a:t>
            </a:r>
            <a:r>
              <a:rPr lang="en-GB" dirty="0"/>
              <a:t>:</a:t>
            </a:r>
          </a:p>
          <a:p>
            <a:r>
              <a:rPr lang="en-GB" dirty="0" err="1"/>
              <a:t>Prezentace</a:t>
            </a:r>
            <a:r>
              <a:rPr lang="en-GB" dirty="0"/>
              <a:t> </a:t>
            </a:r>
            <a:r>
              <a:rPr lang="en-GB" dirty="0" err="1"/>
              <a:t>Muska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https://www.youtube.com/watch?v=tdUX3ypDVwI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94322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49853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https://www.researchgate.net/figure/The-Earth-magnetosphere-the-space-in-which-the-Earths-magnetic-field-is-confined_fig3_27775343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927851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https://www.jpl.nasa.gov/spaceimages/details.php?id=PIA03803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003783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https://earthsky.org/space/understanding-mars-dust-storms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04665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https://phys.org/news/2019-06-storms-mars.html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890424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https://www.popularmechanics.com/technology/infrastructure/a27432340/nasa-crowns-mars-habitat-competition-winner/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676534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https://designwanted.com/architecture/marsha-ai-spacefactory/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34363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http://www.marsicehouse.com/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17234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https://www.businessinsider.com/10-designs-from-nasas-mars-habitat-challenge-2015-9#team-gamma--semi-autonomous-robots-parachute-to-mars-and-move-the-terrain-to-assemble-12-sided-structures-coated-in-martian-soil-which-works-as-a-barrier-from-radiation-3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480552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https://www.humanmars.net/2016/10/hd-images-from-natgeos-mars-tv-series.html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437568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 1) </a:t>
            </a:r>
            <a:r>
              <a:rPr lang="en-GB" dirty="0" err="1"/>
              <a:t>Zdroj</a:t>
            </a:r>
            <a:r>
              <a:rPr lang="en-GB" dirty="0"/>
              <a:t> </a:t>
            </a:r>
            <a:r>
              <a:rPr lang="en-GB" dirty="0" err="1"/>
              <a:t>obrázku</a:t>
            </a:r>
            <a:r>
              <a:rPr lang="en-GB" dirty="0"/>
              <a:t>: Interview s Joe </a:t>
            </a:r>
            <a:r>
              <a:rPr lang="en-GB" dirty="0" err="1"/>
              <a:t>Roganem</a:t>
            </a:r>
            <a:r>
              <a:rPr lang="en-GB" dirty="0"/>
              <a:t> – </a:t>
            </a:r>
            <a:r>
              <a:rPr lang="en-GB" dirty="0" err="1"/>
              <a:t>zmínka</a:t>
            </a:r>
            <a:r>
              <a:rPr lang="en-GB" dirty="0"/>
              <a:t> v </a:t>
            </a:r>
            <a:r>
              <a:rPr lang="en-GB" dirty="0">
                <a:hlinkClick r:id="rId3"/>
              </a:rPr>
              <a:t>https://www.youtube.com/watch?v=1rS8fFbW57o</a:t>
            </a:r>
            <a:endParaRPr lang="en-GB" dirty="0"/>
          </a:p>
          <a:p>
            <a:endParaRPr lang="en-GB" dirty="0"/>
          </a:p>
          <a:p>
            <a:r>
              <a:rPr lang="en-GB" dirty="0"/>
              <a:t>Ad 2) </a:t>
            </a:r>
            <a:r>
              <a:rPr lang="en-GB" dirty="0" err="1"/>
              <a:t>Slunce</a:t>
            </a:r>
            <a:r>
              <a:rPr lang="en-GB" dirty="0"/>
              <a:t> </a:t>
            </a:r>
            <a:r>
              <a:rPr lang="en-GB" dirty="0" err="1"/>
              <a:t>Zemi</a:t>
            </a:r>
            <a:r>
              <a:rPr lang="en-GB" dirty="0"/>
              <a:t> </a:t>
            </a:r>
            <a:r>
              <a:rPr lang="en-GB" dirty="0" err="1"/>
              <a:t>pravděpodobně</a:t>
            </a:r>
            <a:r>
              <a:rPr lang="en-GB" dirty="0"/>
              <a:t> </a:t>
            </a:r>
            <a:r>
              <a:rPr lang="en-GB" dirty="0" err="1"/>
              <a:t>vysuší</a:t>
            </a:r>
            <a:r>
              <a:rPr lang="en-GB" dirty="0"/>
              <a:t> </a:t>
            </a:r>
            <a:r>
              <a:rPr lang="en-GB" dirty="0" err="1"/>
              <a:t>zhruba</a:t>
            </a:r>
            <a:r>
              <a:rPr lang="en-GB" dirty="0"/>
              <a:t> za </a:t>
            </a:r>
            <a:r>
              <a:rPr lang="en-GB" dirty="0" err="1"/>
              <a:t>miliardu</a:t>
            </a:r>
            <a:r>
              <a:rPr lang="en-GB" dirty="0"/>
              <a:t> let:</a:t>
            </a:r>
          </a:p>
          <a:p>
            <a:r>
              <a:rPr lang="en-GB" dirty="0">
                <a:hlinkClick r:id="rId4"/>
              </a:rPr>
              <a:t>https://www.universetoday.com/25367/how-long-will-life-survive-on-earth/</a:t>
            </a:r>
            <a:endParaRPr lang="en-GB" dirty="0"/>
          </a:p>
          <a:p>
            <a:endParaRPr lang="en-GB" dirty="0"/>
          </a:p>
          <a:p>
            <a:r>
              <a:rPr lang="en-GB" dirty="0"/>
              <a:t>Ad 3) </a:t>
            </a:r>
            <a:r>
              <a:rPr lang="en-GB" dirty="0" err="1"/>
              <a:t>Základnu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měsíci</a:t>
            </a:r>
            <a:r>
              <a:rPr lang="en-GB" dirty="0"/>
              <a:t> </a:t>
            </a:r>
            <a:r>
              <a:rPr lang="en-GB" dirty="0" err="1"/>
              <a:t>nepočítáme</a:t>
            </a:r>
            <a:r>
              <a:rPr lang="en-GB" dirty="0"/>
              <a:t>, to je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trochu</a:t>
            </a:r>
            <a:r>
              <a:rPr lang="en-GB" dirty="0"/>
              <a:t> </a:t>
            </a:r>
            <a:r>
              <a:rPr lang="en-GB" dirty="0" err="1"/>
              <a:t>samozřejmost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5049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https://www.nasa.gov/feature/langley/students-work-to-find-ways-to-drill-for-water-on-mars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148506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https://youtu.be/txk-VO1hzBY?t=245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721127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https://theconversation.com/how-to-grow-crops-on-mars-if-we-are-to-live-on-the-red-planet-99943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056891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https://www.nasa.gov/directorates/spacetech/niac/2017_Phase_I_Phase_II/Mars_Soil_Agriculture/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31919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http://factualfiction.com/marsartists/2013/07/28/bryan-versteeg-mars-base-stills-summer-2013/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880571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https://space.stackexchange.com/questions/37499/are-rotating-habitats-considered-the-standard-solution-for-long-term-human-habit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7055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Čím</a:t>
            </a:r>
            <a:r>
              <a:rPr lang="en-GB" dirty="0"/>
              <a:t> </a:t>
            </a:r>
            <a:r>
              <a:rPr lang="en-GB" dirty="0" err="1"/>
              <a:t>více</a:t>
            </a:r>
            <a:r>
              <a:rPr lang="en-GB" dirty="0"/>
              <a:t> </a:t>
            </a:r>
            <a:r>
              <a:rPr lang="en-GB" dirty="0" err="1"/>
              <a:t>jdeme</a:t>
            </a:r>
            <a:r>
              <a:rPr lang="en-GB" dirty="0"/>
              <a:t> </a:t>
            </a:r>
            <a:r>
              <a:rPr lang="en-GB" dirty="0" err="1"/>
              <a:t>doprava</a:t>
            </a:r>
            <a:r>
              <a:rPr lang="en-GB" dirty="0"/>
              <a:t>, </a:t>
            </a:r>
            <a:r>
              <a:rPr lang="en-GB" dirty="0" err="1"/>
              <a:t>tím</a:t>
            </a:r>
            <a:r>
              <a:rPr lang="en-GB" dirty="0"/>
              <a:t> </a:t>
            </a:r>
            <a:r>
              <a:rPr lang="en-GB" dirty="0" err="1"/>
              <a:t>více</a:t>
            </a:r>
            <a:r>
              <a:rPr lang="en-GB" dirty="0"/>
              <a:t> je to sci-fi</a:t>
            </a:r>
          </a:p>
          <a:p>
            <a:endParaRPr lang="en-GB" dirty="0"/>
          </a:p>
          <a:p>
            <a:r>
              <a:rPr lang="en-GB" dirty="0"/>
              <a:t>Obr.1: SpaceX</a:t>
            </a:r>
          </a:p>
          <a:p>
            <a:r>
              <a:rPr lang="en-GB" dirty="0"/>
              <a:t>Obr.2: </a:t>
            </a:r>
            <a:r>
              <a:rPr lang="en-GB" dirty="0">
                <a:hlinkClick r:id="rId3"/>
              </a:rPr>
              <a:t>https://www.aispacefactory.com/marsha</a:t>
            </a:r>
            <a:endParaRPr lang="en-GB" dirty="0"/>
          </a:p>
          <a:p>
            <a:r>
              <a:rPr lang="en-GB" dirty="0"/>
              <a:t>Obr.3: </a:t>
            </a:r>
            <a:r>
              <a:rPr lang="en-GB" dirty="0">
                <a:hlinkClick r:id="rId4"/>
              </a:rPr>
              <a:t>https://www.humanmars.net/2018/08/mars-colony-city-by-mariano-ruiz-manzano.html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Timeline od </a:t>
            </a:r>
            <a:r>
              <a:rPr lang="en-GB" dirty="0" err="1"/>
              <a:t>nadšenců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https://www.humanmars.net/p/mars-colonization-timeline.html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55567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Mars další v pořadí</a:t>
            </a:r>
          </a:p>
          <a:p>
            <a:endParaRPr lang="cs-CZ" dirty="0"/>
          </a:p>
          <a:p>
            <a:r>
              <a:rPr lang="cs-CZ" dirty="0"/>
              <a:t>Obrázek z filmu </a:t>
            </a:r>
            <a:r>
              <a:rPr lang="cs-CZ" dirty="0" err="1"/>
              <a:t>First</a:t>
            </a:r>
            <a:r>
              <a:rPr lang="cs-CZ" dirty="0"/>
              <a:t> Man</a:t>
            </a:r>
          </a:p>
          <a:p>
            <a:endParaRPr lang="cs-CZ" dirty="0"/>
          </a:p>
          <a:p>
            <a:r>
              <a:rPr lang="cs-CZ" dirty="0"/>
              <a:t>5 mld. Mělo NASA v polovině 60. let, k jejich konci kolem 4 mld. </a:t>
            </a:r>
            <a:r>
              <a:rPr lang="en-GB" dirty="0">
                <a:hlinkClick r:id="rId3"/>
              </a:rPr>
              <a:t>https://www.hq.nasa.gov/office/pao/History/SP-4204/ch22-8.html</a:t>
            </a:r>
            <a:endParaRPr lang="cs-CZ" dirty="0"/>
          </a:p>
          <a:p>
            <a:r>
              <a:rPr lang="cs-CZ" dirty="0"/>
              <a:t>Vývoj poměru k HDP: </a:t>
            </a:r>
            <a:r>
              <a:rPr lang="en-GB" dirty="0">
                <a:hlinkClick r:id="rId4"/>
              </a:rPr>
              <a:t>https://en.wikipedia.org/wiki/File:NASA-Budget-Federal.svg</a:t>
            </a:r>
            <a:endParaRPr lang="cs-CZ" dirty="0"/>
          </a:p>
          <a:p>
            <a:endParaRPr lang="cs-CZ" dirty="0"/>
          </a:p>
          <a:p>
            <a:r>
              <a:rPr lang="cs-CZ" dirty="0"/>
              <a:t>Von Braun navrhoval v roce 1969 plán na sestavení dvou raket na orbitě pomocí raketoplánů a jejich opakované posílání na Mars – potřebný rozpočet NASA 7 mld. $ po 20 let: </a:t>
            </a:r>
            <a:r>
              <a:rPr lang="en-GB" dirty="0">
                <a:hlinkClick r:id="rId5"/>
              </a:rPr>
              <a:t>http://www.astronautix.com/v/vonbraunmarpedition-1969.html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55848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dyž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letíš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Měsíc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je v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pohodě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poslat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lidí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protože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mnohem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snazší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vrátit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zpoždění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komunikaci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roky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Mars</a:t>
            </a:r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potřeba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poslat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lidí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tudíž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raker</a:t>
            </a:r>
            <a:endParaRPr lang="cs-CZ" dirty="0">
              <a:hlinkClick r:id="rId3"/>
            </a:endParaRPr>
          </a:p>
          <a:p>
            <a:endParaRPr lang="cs-CZ" dirty="0">
              <a:hlinkClick r:id="rId3"/>
            </a:endParaRPr>
          </a:p>
          <a:p>
            <a:r>
              <a:rPr lang="en-GB" dirty="0">
                <a:hlinkClick r:id="rId3"/>
              </a:rPr>
              <a:t>https://en.wikipedia.org/wiki/Lunar_distance_(astronomy)</a:t>
            </a:r>
            <a:endParaRPr lang="cs-CZ" dirty="0"/>
          </a:p>
          <a:p>
            <a:r>
              <a:rPr lang="en-GB" dirty="0">
                <a:hlinkClick r:id="rId4"/>
              </a:rPr>
              <a:t>https://www.space.com/14729-spacekids-distance-earth-mars.html</a:t>
            </a:r>
            <a:endParaRPr lang="cs-CZ" dirty="0"/>
          </a:p>
          <a:p>
            <a:r>
              <a:rPr lang="en-GB" dirty="0">
                <a:hlinkClick r:id="rId5"/>
              </a:rPr>
              <a:t>https://www.universetoday.com/13562/how-long-does-it-take-to-get-to-the-moon/</a:t>
            </a:r>
            <a:endParaRPr lang="cs-CZ" dirty="0"/>
          </a:p>
          <a:p>
            <a:r>
              <a:rPr lang="en-GB" dirty="0">
                <a:hlinkClick r:id="rId6"/>
              </a:rPr>
              <a:t>https://en.wikipedia.org/wiki/SpaceX_Mars_transportation_infrastructure#:~:text=And%20we're%20talking%20100%2C000,occurring%20between%202020%20and%202037).</a:t>
            </a:r>
            <a:endParaRPr lang="cs-CZ" dirty="0"/>
          </a:p>
          <a:p>
            <a:r>
              <a:rPr lang="en-GB" dirty="0">
                <a:hlinkClick r:id="rId7"/>
              </a:rPr>
              <a:t>https://commons.wikimedia.org/wiki/File:Animation_of_InSight_trajectory.gif</a:t>
            </a:r>
            <a:endParaRPr lang="cs-CZ" dirty="0"/>
          </a:p>
          <a:p>
            <a:r>
              <a:rPr lang="cs-CZ" dirty="0"/>
              <a:t>Zpráva spočítána z rychlosti světla (možná to bude jinde přesněji)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9897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https://en.wikipedia.org/wiki/International_Space_Station</a:t>
            </a:r>
            <a:endParaRPr lang="cs-CZ" dirty="0"/>
          </a:p>
          <a:p>
            <a:r>
              <a:rPr lang="cs-CZ" dirty="0"/>
              <a:t>Zhruba 6x rychleji než </a:t>
            </a:r>
            <a:r>
              <a:rPr lang="cs-CZ" dirty="0" smtClean="0"/>
              <a:t>střela z pistole</a:t>
            </a:r>
            <a:endParaRPr lang="cs-CZ" dirty="0"/>
          </a:p>
          <a:p>
            <a:endParaRPr lang="cs-CZ" dirty="0"/>
          </a:p>
          <a:p>
            <a:r>
              <a:rPr lang="cs-CZ" dirty="0"/>
              <a:t>Cena za kg na Mars: </a:t>
            </a:r>
            <a:r>
              <a:rPr lang="en-GB" dirty="0">
                <a:hlinkClick r:id="rId4"/>
              </a:rPr>
              <a:t>https://www.quora.com/How-much-would-landing-and-returning-one-kilogram-of-payload-on-from-the-surface-of-Mars-cost/answer/Casey-Handmer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Obrázek</a:t>
            </a:r>
            <a:r>
              <a:rPr lang="en-GB" dirty="0"/>
              <a:t> </a:t>
            </a:r>
            <a:r>
              <a:rPr lang="en-GB" dirty="0" err="1"/>
              <a:t>Saturnu</a:t>
            </a:r>
            <a:r>
              <a:rPr lang="en-GB" dirty="0"/>
              <a:t> V: </a:t>
            </a:r>
            <a:r>
              <a:rPr lang="en-GB" dirty="0">
                <a:hlinkClick r:id="rId5"/>
              </a:rPr>
              <a:t>http://heroicrelics.org/info/saturn-v/saturn-v-general.html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617461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https://www.thetimes.co.uk/article/our-future-is-as-martians-says-cox-258qx30cx</a:t>
            </a:r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65787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https://www.reddit.com/r/SpaceXLounge/comments/dhi6l6/spacex_timeline_infographic_after_elons_starship/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18945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https://mars.nasa.gov/all-about-mars/facts/</a:t>
            </a:r>
            <a:endParaRPr lang="cs-CZ" dirty="0"/>
          </a:p>
          <a:p>
            <a:endParaRPr lang="cs-CZ" dirty="0"/>
          </a:p>
          <a:p>
            <a:r>
              <a:rPr lang="cs-CZ" dirty="0"/>
              <a:t>38% zemské gravitace</a:t>
            </a:r>
          </a:p>
          <a:p>
            <a:r>
              <a:rPr lang="cs-CZ" dirty="0"/>
              <a:t>1% hustoty atmosféry (96% CO2)</a:t>
            </a:r>
          </a:p>
          <a:p>
            <a:r>
              <a:rPr lang="cs-CZ" dirty="0"/>
              <a:t>Radioaktivní záření z kosmu (nemá magnetosféru)</a:t>
            </a:r>
          </a:p>
          <a:p>
            <a:r>
              <a:rPr lang="cs-CZ" dirty="0"/>
              <a:t>Jedna velká poušť, pod povrchem místy led</a:t>
            </a:r>
          </a:p>
          <a:p>
            <a:r>
              <a:rPr lang="cs-CZ" dirty="0"/>
              <a:t>Občasné písečné bouře trvající i několik měsíců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2255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98F419-42FA-4DB9-AEAD-BFF4336C8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2DDD13D-1CD9-4ECF-B860-FBE33F3F4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CE3989-E5DC-4D2F-8509-FD3F2294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4FE1F4-539B-47C1-AD90-717AE2A6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DD76CE-C961-4F92-BD17-4D6704DE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9671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CBD2E2-3B46-41CF-8292-B6BB8354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3B30E44-AD1C-474C-A519-76BB0B4C2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9B1545-926F-405F-9886-9BF34E5A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D07A3-89F4-4450-B163-CBF0861E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7B05E3-F26D-4BA4-ADBD-ADB66E8B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6981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71B0B25-F5AF-43FB-9C9B-52CDF3F32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2FC99AF-8474-49BD-A46A-8B1BD1D93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DB712A-9A34-44A0-9655-368DFFC8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73724D-D2FB-4172-B66E-2DB652F8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D56EDB-2370-466A-A6E0-4BE1C5DB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6323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67263E-A973-4CB9-BCAB-9198DC0B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6765FC-243A-4EE4-9158-F2D3C3553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879AFA-894A-467C-A99B-2308ADEC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C8E379-A8C9-45F9-A710-C70794F8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0AC664-179A-4064-9659-2C1D5F25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81813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D6A7D-CA13-4B11-A8C5-89AC57C4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3CDC30-99E0-4CB6-8DCD-C6575A94A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850921-B8BB-4141-BCD5-8D83AF6A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9E611F-E84B-4B7B-A6C9-DB298604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C86134-CB4E-460D-8A18-B35D7F0F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12495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CB6F2-83C2-4831-92E1-281F3540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3A9035-161E-4DD0-8A53-69EAE50DE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4637E4A-3D01-46C1-BF01-08D053C7D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2995F77-E0A0-427E-A3B4-1A9F939E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9B6951-CB8E-472A-B8E4-AD7DF89D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AAEA51-F3D4-4520-AAD4-6BAD95D3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500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CE3A58-BD3A-44C2-92CB-8DDB46CC5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3E3DDE-D8C5-4E4A-BDE7-6E3914982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508E6FE-D936-41D1-A6FD-E2A62A656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919BA1-18AD-49E9-AB2D-84D342D04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8C5F34A-C3A6-4DC2-BA57-E2DAE997E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1DE17D4-15C4-4F48-9664-F6713961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E98EE0-9F68-4775-B0C7-8E1ED48F7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241ADFB-D220-4E85-81B8-2BEB7EC5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1768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48B80A-3B20-4D4A-94E9-9B2DBA81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80314B2-6E3D-4069-B153-62265E453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917C4C8-3BE9-4DC6-AEC6-77454D63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FB3B47-F4CC-46DB-8C25-D3C81CEA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552823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210985-66CF-49F1-9DFA-0BDDB64A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816942F-B377-4D5B-ABCC-83DE9051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B82B696-ED7C-4277-9FEC-A4B02BA0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0799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6A76A5-9311-4FDD-A71E-CF140ADB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06CAD0-2EFC-47CA-9C4D-6BA5372E8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F0B436C-6C8A-46E8-8740-6565740A1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AE6E9A4-6725-40BA-ABEB-2D7CBC8E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DE852D2-C0C8-4FD4-97E9-C301E295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3070DA8-1C0B-420C-B7AA-50C14636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5228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0102C1-5B7E-4649-85DE-FA9B92D1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A0DC36-3DD9-4CBA-95DD-AB2532B24D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F1DD96F-25D6-4BEF-AB74-4923DB152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7FCE578-63CC-4B02-A23E-00A98065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9F6103A-7C20-48AE-8D15-FC965D65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5A8BADB-0AAD-4402-A5C1-73FFFCD0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60518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081CD26-34D1-4BDC-9D96-CF136370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9A306F-2885-4B90-B389-66A382896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477533-C67A-42DD-882C-924DC66EC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800B9A-3F8D-44CD-8B82-FAA85F832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05D941-D561-4405-B789-F3C492279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72294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03A8B69-538A-470F-9CF7-1586296F6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E31D8FD-9C13-4BE4-BE05-A94C5AEFA0B1}"/>
              </a:ext>
            </a:extLst>
          </p:cNvPr>
          <p:cNvSpPr/>
          <p:nvPr/>
        </p:nvSpPr>
        <p:spPr>
          <a:xfrm>
            <a:off x="2393950" y="1452958"/>
            <a:ext cx="7404100" cy="23876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840B1C-4E2A-41E8-BA42-3AE0AA6DF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Kolonizace</a:t>
            </a:r>
            <a:r>
              <a:rPr lang="en-GB" dirty="0"/>
              <a:t> </a:t>
            </a:r>
            <a:r>
              <a:rPr lang="en-GB" dirty="0" err="1"/>
              <a:t>Marsu</a:t>
            </a:r>
            <a:r>
              <a:rPr lang="en-GB" dirty="0"/>
              <a:t> “</a:t>
            </a:r>
            <a:r>
              <a:rPr lang="en-GB" dirty="0" err="1"/>
              <a:t>snadno</a:t>
            </a:r>
            <a:r>
              <a:rPr lang="en-GB" dirty="0"/>
              <a:t> a </a:t>
            </a:r>
            <a:r>
              <a:rPr lang="en-GB" dirty="0" err="1"/>
              <a:t>rychle</a:t>
            </a:r>
            <a:r>
              <a:rPr lang="en-GB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5388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F6B2B4-A2D4-4CF6-B4F1-3F335FFE4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0172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E065CA-BDC1-4CC3-B145-4C86286C6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2759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413CCC3-56E7-4E35-8200-3B9307703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9395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A1F80DA-8052-4492-8612-5F5EF74A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Nemá magnetosféru </a:t>
            </a: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cs-CZ" dirty="0"/>
              <a:t>  záření z kosmu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C020663E-702C-42B3-87FE-426904DC2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4042" y="1825625"/>
            <a:ext cx="6143915" cy="4351338"/>
          </a:xfrm>
        </p:spPr>
      </p:pic>
    </p:spTree>
    <p:extLst>
      <p:ext uri="{BB962C8B-B14F-4D97-AF65-F5344CB8AC3E}">
        <p14:creationId xmlns:p14="http://schemas.microsoft.com/office/powerpoint/2010/main" xmlns="" val="424142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C89F32-BE89-4A10-8C39-9567B787E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104" y="0"/>
            <a:ext cx="11331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922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85F7584-5FA4-477A-9A88-70C8F7D16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5546" y="0"/>
            <a:ext cx="9140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0365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9B89AE-AB6F-4FC6-8FC9-8E0CFF270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750" y="273050"/>
            <a:ext cx="106045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1312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176AD5-2AA4-4E92-B775-0218E894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Bydlení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874800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BAAB70-1F67-4D5B-A1DC-A70811F8D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" r="-27"/>
          <a:stretch/>
        </p:blipFill>
        <p:spPr>
          <a:xfrm>
            <a:off x="0" y="0"/>
            <a:ext cx="124714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5007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CD3F505-9EA7-41F0-BFEA-A0BFF367D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6292" y="0"/>
            <a:ext cx="7459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409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84658-AE3D-4039-8B1D-CBA068C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Proč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867F05-61B1-42BF-BA52-7A19C291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 err="1"/>
              <a:t>Bylo</a:t>
            </a:r>
            <a:r>
              <a:rPr lang="en-GB" dirty="0"/>
              <a:t> by to cool...</a:t>
            </a:r>
          </a:p>
          <a:p>
            <a:endParaRPr lang="en-GB" dirty="0"/>
          </a:p>
          <a:p>
            <a:r>
              <a:rPr lang="en-GB" dirty="0"/>
              <a:t>...a </a:t>
            </a:r>
            <a:r>
              <a:rPr lang="en-GB" dirty="0" err="1"/>
              <a:t>navíc</a:t>
            </a:r>
            <a:r>
              <a:rPr lang="en-GB" dirty="0"/>
              <a:t> </a:t>
            </a:r>
            <a:r>
              <a:rPr lang="en-GB" dirty="0" err="1"/>
              <a:t>tím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“</a:t>
            </a:r>
            <a:r>
              <a:rPr lang="en-GB" dirty="0" err="1"/>
              <a:t>zazálohujeme</a:t>
            </a:r>
            <a:r>
              <a:rPr lang="en-GB" dirty="0"/>
              <a:t>” </a:t>
            </a:r>
            <a:r>
              <a:rPr lang="en-GB" dirty="0" err="1"/>
              <a:t>lidstvo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(</a:t>
            </a:r>
            <a:r>
              <a:rPr lang="en-GB" dirty="0" err="1"/>
              <a:t>Země</a:t>
            </a:r>
            <a:r>
              <a:rPr lang="en-GB" dirty="0"/>
              <a:t>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nebude</a:t>
            </a:r>
            <a:r>
              <a:rPr lang="en-GB" dirty="0"/>
              <a:t> </a:t>
            </a:r>
            <a:r>
              <a:rPr lang="en-GB" dirty="0" err="1"/>
              <a:t>věčně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Mars je </a:t>
            </a:r>
            <a:r>
              <a:rPr lang="en-GB" dirty="0" err="1"/>
              <a:t>dobrý</a:t>
            </a:r>
            <a:r>
              <a:rPr lang="en-GB" dirty="0"/>
              <a:t> </a:t>
            </a:r>
            <a:r>
              <a:rPr lang="en-GB" u="sng" dirty="0" err="1"/>
              <a:t>začátek</a:t>
            </a:r>
            <a:endParaRPr lang="en-GB" u="sng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837525AC-1506-45C7-99B6-E9B75641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9192" y="2000348"/>
            <a:ext cx="5714608" cy="285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4847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118BCBF-9E11-4DC6-BF67-6B2E48CFB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4333" y="0"/>
            <a:ext cx="10583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8890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4431BF-4CCC-4DF6-8CD5-45C41D91A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3500" y="61912"/>
            <a:ext cx="952500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9298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9902423-132D-4834-911F-EA154E9A2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431" y="0"/>
            <a:ext cx="12087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832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E8A13C-E467-4245-862F-0F7F1559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Přežití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74011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E3718F3-50C2-4882-8E46-F3B386F4B5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8276" y="0"/>
            <a:ext cx="9795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6871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69466A-EE62-46A9-AE6C-FF270F7F5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" t="12449" r="1258" b="1562"/>
          <a:stretch/>
        </p:blipFill>
        <p:spPr>
          <a:xfrm>
            <a:off x="1762125" y="1428115"/>
            <a:ext cx="8667750" cy="40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1803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31264C-780D-46A1-B2F4-EC4FEAC52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25956"/>
            <a:ext cx="12192000" cy="60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16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9644C4F-68D2-4795-9DC0-1756C6215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6454" y="1332645"/>
            <a:ext cx="8339092" cy="41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6298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72B67DA-40C6-4736-BBF7-B71E0A392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6737" y="1143000"/>
            <a:ext cx="110585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6867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2E44617-02EF-443A-A9DA-2FCD00A2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Soběstačnost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12074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F2E660A-52A9-47F9-BF2F-118D872C4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989" t="34" r="32795" b="-34"/>
          <a:stretch/>
        </p:blipFill>
        <p:spPr>
          <a:xfrm>
            <a:off x="8124827" y="0"/>
            <a:ext cx="4062413" cy="6860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86AB62F-55D9-41D2-8965-3006A54EC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040" r="34600"/>
          <a:stretch/>
        </p:blipFill>
        <p:spPr>
          <a:xfrm>
            <a:off x="1" y="0"/>
            <a:ext cx="406717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41DA5A9-91F4-4821-AC31-EEA6E8625882}"/>
              </a:ext>
            </a:extLst>
          </p:cNvPr>
          <p:cNvSpPr/>
          <p:nvPr/>
        </p:nvSpPr>
        <p:spPr>
          <a:xfrm>
            <a:off x="814137" y="646530"/>
            <a:ext cx="1375610" cy="7371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939148-9EB0-464D-960C-AFA8AC1A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Jak</a:t>
            </a:r>
            <a:r>
              <a:rPr lang="en-GB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E90E5AF-AA7A-4D37-841A-9078513C691D}"/>
              </a:ext>
            </a:extLst>
          </p:cNvPr>
          <p:cNvSpPr/>
          <p:nvPr/>
        </p:nvSpPr>
        <p:spPr>
          <a:xfrm>
            <a:off x="1269648" y="5705549"/>
            <a:ext cx="1527879" cy="7371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Doprava</a:t>
            </a:r>
            <a:endParaRPr lang="en-GB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1D2026-5C4A-49AB-94FC-DC2883110D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359" r="7062"/>
          <a:stretch/>
        </p:blipFill>
        <p:spPr>
          <a:xfrm>
            <a:off x="4067174" y="1"/>
            <a:ext cx="4062413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31DEE63-A12C-4866-929C-2C172C50F951}"/>
              </a:ext>
            </a:extLst>
          </p:cNvPr>
          <p:cNvSpPr/>
          <p:nvPr/>
        </p:nvSpPr>
        <p:spPr>
          <a:xfrm>
            <a:off x="5471362" y="5705549"/>
            <a:ext cx="1249278" cy="7371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Přežití</a:t>
            </a:r>
            <a:endParaRPr lang="en-GB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AFF2ABC-EC10-42B8-8A76-C4E24A16D0CF}"/>
              </a:ext>
            </a:extLst>
          </p:cNvPr>
          <p:cNvSpPr/>
          <p:nvPr/>
        </p:nvSpPr>
        <p:spPr>
          <a:xfrm>
            <a:off x="8981677" y="5754670"/>
            <a:ext cx="2348712" cy="7371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Soběstačnost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xmlns="" val="333712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7A2BB-DEC3-43C6-9635-FB8047C2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Kde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to </a:t>
            </a:r>
            <a:r>
              <a:rPr lang="en-GB" dirty="0" err="1"/>
              <a:t>vzít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301EC5-FF84-4943-A7A1-39A6E802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Ze </a:t>
            </a:r>
            <a:r>
              <a:rPr lang="en-GB" dirty="0" err="1"/>
              <a:t>začátku</a:t>
            </a:r>
            <a:r>
              <a:rPr lang="en-GB" dirty="0"/>
              <a:t> z </a:t>
            </a:r>
            <a:r>
              <a:rPr lang="en-GB" dirty="0" err="1"/>
              <a:t>daní</a:t>
            </a:r>
            <a:r>
              <a:rPr lang="en-GB" dirty="0"/>
              <a:t> (NASA </a:t>
            </a:r>
            <a:r>
              <a:rPr lang="en-GB" dirty="0" err="1"/>
              <a:t>apod</a:t>
            </a:r>
            <a:r>
              <a:rPr lang="en-GB" dirty="0"/>
              <a:t>.) a od </a:t>
            </a:r>
            <a:r>
              <a:rPr lang="en-GB" dirty="0" err="1"/>
              <a:t>nadšenců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(SpaceX, Blue Origin)</a:t>
            </a:r>
          </a:p>
          <a:p>
            <a:endParaRPr lang="en-GB" dirty="0"/>
          </a:p>
          <a:p>
            <a:r>
              <a:rPr lang="en-GB" dirty="0"/>
              <a:t>Po </a:t>
            </a:r>
            <a:r>
              <a:rPr lang="en-GB" dirty="0" err="1"/>
              <a:t>snížení</a:t>
            </a:r>
            <a:r>
              <a:rPr lang="en-GB" dirty="0"/>
              <a:t> </a:t>
            </a:r>
            <a:r>
              <a:rPr lang="en-GB" dirty="0" err="1"/>
              <a:t>nákladů</a:t>
            </a:r>
            <a:r>
              <a:rPr lang="en-GB" dirty="0"/>
              <a:t> </a:t>
            </a:r>
            <a:r>
              <a:rPr lang="en-GB" dirty="0" err="1"/>
              <a:t>může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cestu</a:t>
            </a:r>
            <a:r>
              <a:rPr lang="en-GB" dirty="0"/>
              <a:t> </a:t>
            </a:r>
            <a:r>
              <a:rPr lang="en-GB" dirty="0" err="1"/>
              <a:t>stačit</a:t>
            </a:r>
            <a:r>
              <a:rPr lang="en-GB" dirty="0"/>
              <a:t> </a:t>
            </a:r>
            <a:r>
              <a:rPr lang="en-GB" dirty="0" err="1"/>
              <a:t>prodat</a:t>
            </a:r>
            <a:r>
              <a:rPr lang="en-GB" dirty="0"/>
              <a:t> </a:t>
            </a:r>
            <a:r>
              <a:rPr lang="en-GB" dirty="0" err="1"/>
              <a:t>dům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Vesmírný</a:t>
            </a:r>
            <a:r>
              <a:rPr lang="en-GB" dirty="0"/>
              <a:t> </a:t>
            </a:r>
            <a:r>
              <a:rPr lang="en-GB" dirty="0" err="1"/>
              <a:t>turismus</a:t>
            </a:r>
            <a:r>
              <a:rPr lang="en-GB" dirty="0"/>
              <a:t>, </a:t>
            </a:r>
            <a:r>
              <a:rPr lang="en-GB" dirty="0" err="1"/>
              <a:t>výzkum</a:t>
            </a:r>
            <a:r>
              <a:rPr lang="en-GB" dirty="0"/>
              <a:t>, </a:t>
            </a:r>
            <a:r>
              <a:rPr lang="en-GB" dirty="0" err="1"/>
              <a:t>univerzita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xmlns="" val="328528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5F24C1-A34C-400B-A5ED-E81F2BBB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 </a:t>
            </a:r>
            <a:r>
              <a:rPr lang="en-GB" dirty="0" err="1"/>
              <a:t>miminka</a:t>
            </a:r>
            <a:r>
              <a:rPr lang="en-GB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53BD3DD-94CD-4F4D-BAEA-4B1467CACC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Sex </a:t>
            </a:r>
            <a:r>
              <a:rPr lang="en-GB" dirty="0" err="1"/>
              <a:t>jde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stavu</a:t>
            </a:r>
            <a:r>
              <a:rPr lang="en-GB" dirty="0"/>
              <a:t> </a:t>
            </a:r>
            <a:r>
              <a:rPr lang="en-GB" dirty="0" err="1"/>
              <a:t>beztíže</a:t>
            </a:r>
            <a:r>
              <a:rPr lang="en-GB" dirty="0"/>
              <a:t>..</a:t>
            </a:r>
          </a:p>
          <a:p>
            <a:endParaRPr lang="en-GB" dirty="0"/>
          </a:p>
          <a:p>
            <a:r>
              <a:rPr lang="en-GB" dirty="0"/>
              <a:t>Ale co </a:t>
            </a:r>
            <a:r>
              <a:rPr lang="en-GB" dirty="0" err="1"/>
              <a:t>početí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dirty="0" err="1"/>
              <a:t>vývoj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 err="1"/>
              <a:t>Centrifuga</a:t>
            </a:r>
            <a:r>
              <a:rPr lang="en-GB" dirty="0"/>
              <a:t>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08B67BAD-3569-49EA-B0C9-E1C16600A4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2200" y="1997742"/>
            <a:ext cx="5181600" cy="4007104"/>
          </a:xfrm>
        </p:spPr>
      </p:pic>
    </p:spTree>
    <p:extLst>
      <p:ext uri="{BB962C8B-B14F-4D97-AF65-F5344CB8AC3E}">
        <p14:creationId xmlns:p14="http://schemas.microsoft.com/office/powerpoint/2010/main" xmlns="" val="41729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3DA7C-68FB-40B9-B5F2-7685C5BC0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Společnost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11F8D2-3EA9-41E5-9E71-3B35240FC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Bude</a:t>
            </a:r>
            <a:r>
              <a:rPr lang="en-GB" dirty="0"/>
              <a:t> to </a:t>
            </a:r>
            <a:r>
              <a:rPr lang="en-GB" dirty="0" err="1"/>
              <a:t>trochu</a:t>
            </a:r>
            <a:r>
              <a:rPr lang="en-GB" dirty="0"/>
              <a:t> </a:t>
            </a:r>
            <a:r>
              <a:rPr lang="en-GB" dirty="0" err="1"/>
              <a:t>sociální</a:t>
            </a:r>
            <a:r>
              <a:rPr lang="en-GB" dirty="0"/>
              <a:t> experiment</a:t>
            </a:r>
          </a:p>
          <a:p>
            <a:endParaRPr lang="en-GB" dirty="0"/>
          </a:p>
          <a:p>
            <a:r>
              <a:rPr lang="en-GB" dirty="0" err="1"/>
              <a:t>Uspořádání</a:t>
            </a:r>
            <a:r>
              <a:rPr lang="en-GB" dirty="0"/>
              <a:t> a </a:t>
            </a:r>
            <a:r>
              <a:rPr lang="en-GB" dirty="0" err="1"/>
              <a:t>vazba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Zemi</a:t>
            </a:r>
            <a:r>
              <a:rPr lang="en-GB" dirty="0"/>
              <a:t> </a:t>
            </a:r>
            <a:r>
              <a:rPr lang="en-GB" dirty="0" err="1"/>
              <a:t>bude</a:t>
            </a:r>
            <a:r>
              <a:rPr lang="en-GB" dirty="0"/>
              <a:t> </a:t>
            </a:r>
            <a:r>
              <a:rPr lang="en-GB" dirty="0" err="1"/>
              <a:t>otázkou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Snad</a:t>
            </a:r>
            <a:r>
              <a:rPr lang="en-GB" dirty="0"/>
              <a:t> to </a:t>
            </a:r>
            <a:r>
              <a:rPr lang="en-GB" dirty="0" err="1"/>
              <a:t>nedopadne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v The Expanse</a:t>
            </a:r>
          </a:p>
        </p:txBody>
      </p:sp>
    </p:spTree>
    <p:extLst>
      <p:ext uri="{BB962C8B-B14F-4D97-AF65-F5344CB8AC3E}">
        <p14:creationId xmlns:p14="http://schemas.microsoft.com/office/powerpoint/2010/main" xmlns="" val="10319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Dotazy?</a:t>
            </a:r>
            <a:endParaRPr lang="cs-CZ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042D6ABA-5B43-4F34-8018-661191E72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14144" y="1505562"/>
            <a:ext cx="8363712" cy="4991464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92709D-57C1-46F1-9375-DDC928E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Prezentace ke stažení</a:t>
            </a:r>
            <a:endParaRPr lang="en-GB" dirty="0"/>
          </a:p>
        </p:txBody>
      </p:sp>
      <p:pic>
        <p:nvPicPr>
          <p:cNvPr id="1027" name="Picture 3" descr="C:\Users\dimel\Desktop\mars_prednaska\q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5698" y="1774379"/>
            <a:ext cx="3340606" cy="3340604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F11F8D2-3EA9-41E5-9E71-3B35240FC259}"/>
              </a:ext>
            </a:extLst>
          </p:cNvPr>
          <p:cNvSpPr txBox="1">
            <a:spLocks/>
          </p:cNvSpPr>
          <p:nvPr/>
        </p:nvSpPr>
        <p:spPr>
          <a:xfrm>
            <a:off x="2308860" y="5653913"/>
            <a:ext cx="7574280" cy="637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GB" sz="3200" u="sng" dirty="0" smtClean="0"/>
              <a:t>https://www.roberthusak.cz/mars.pptx</a:t>
            </a:r>
            <a:endParaRPr kumimoji="0" lang="en-GB" sz="32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672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25DDEE-1CB8-4D83-963B-72FA1925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Doprava na Mars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A5A854F-33BD-456D-9F81-3E503BEE4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20. 7. 1969 přistáli lidé na Měsíci</a:t>
            </a:r>
          </a:p>
          <a:p>
            <a:endParaRPr lang="cs-CZ" dirty="0"/>
          </a:p>
          <a:p>
            <a:r>
              <a:rPr lang="en-GB" dirty="0"/>
              <a:t>Na co NASA 50 let </a:t>
            </a:r>
            <a:r>
              <a:rPr lang="en-GB" dirty="0" err="1"/>
              <a:t>čeká</a:t>
            </a:r>
            <a:r>
              <a:rPr lang="en-GB" dirty="0"/>
              <a:t>?!</a:t>
            </a:r>
            <a:endParaRPr lang="cs-CZ" dirty="0"/>
          </a:p>
          <a:p>
            <a:endParaRPr lang="cs-CZ" dirty="0"/>
          </a:p>
          <a:p>
            <a:r>
              <a:rPr lang="cs-CZ" dirty="0"/>
              <a:t>5 mld. $ ročně se špatně obhajuje</a:t>
            </a:r>
          </a:p>
          <a:p>
            <a:endParaRPr lang="cs-CZ" dirty="0"/>
          </a:p>
          <a:p>
            <a:r>
              <a:rPr lang="cs-CZ" dirty="0"/>
              <a:t>Cesta na Mars (a zpět!) řádově náročnější</a:t>
            </a:r>
            <a:br>
              <a:rPr lang="cs-CZ" dirty="0"/>
            </a:br>
            <a:r>
              <a:rPr lang="cs-CZ" dirty="0"/>
              <a:t>(a dražší)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C4E6C85-0B0E-4F81-AC1E-46F14613A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001" t="36545" r="48000"/>
          <a:stretch/>
        </p:blipFill>
        <p:spPr>
          <a:xfrm>
            <a:off x="8597900" y="1690688"/>
            <a:ext cx="2755900" cy="41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787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846ACD38-B1DB-466B-9394-1FD316139B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150346837"/>
              </p:ext>
            </p:extLst>
          </p:nvPr>
        </p:nvGraphicFramePr>
        <p:xfrm>
          <a:off x="419101" y="544511"/>
          <a:ext cx="7500406" cy="57689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687">
                  <a:extLst>
                    <a:ext uri="{9D8B030D-6E8A-4147-A177-3AD203B41FA5}">
                      <a16:colId xmlns:a16="http://schemas.microsoft.com/office/drawing/2014/main" xmlns="" val="2242930028"/>
                    </a:ext>
                  </a:extLst>
                </a:gridCol>
                <a:gridCol w="2454844">
                  <a:extLst>
                    <a:ext uri="{9D8B030D-6E8A-4147-A177-3AD203B41FA5}">
                      <a16:colId xmlns:a16="http://schemas.microsoft.com/office/drawing/2014/main" xmlns="" val="483849786"/>
                    </a:ext>
                  </a:extLst>
                </a:gridCol>
                <a:gridCol w="3079875">
                  <a:extLst>
                    <a:ext uri="{9D8B030D-6E8A-4147-A177-3AD203B41FA5}">
                      <a16:colId xmlns:a16="http://schemas.microsoft.com/office/drawing/2014/main" xmlns="" val="889110948"/>
                    </a:ext>
                  </a:extLst>
                </a:gridCol>
              </a:tblGrid>
              <a:tr h="1293343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400" dirty="0"/>
                        <a:t>Měsíc</a:t>
                      </a:r>
                      <a:endParaRPr lang="en-GB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400" dirty="0"/>
                        <a:t>Mars</a:t>
                      </a:r>
                      <a:endParaRPr lang="en-GB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92864334"/>
                  </a:ext>
                </a:extLst>
              </a:tr>
              <a:tr h="1229651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Vzdálenost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356,5</a:t>
                      </a:r>
                      <a:r>
                        <a:rPr lang="cs-CZ" sz="2800" dirty="0"/>
                        <a:t> -</a:t>
                      </a:r>
                      <a:br>
                        <a:rPr lang="cs-CZ" sz="2800" dirty="0"/>
                      </a:br>
                      <a:r>
                        <a:rPr lang="cs-CZ" sz="2800" dirty="0"/>
                        <a:t>406,7 tis. km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54,6 -</a:t>
                      </a:r>
                      <a:br>
                        <a:rPr lang="cs-CZ" sz="2800" dirty="0"/>
                      </a:br>
                      <a:r>
                        <a:rPr lang="cs-CZ" sz="2800" dirty="0"/>
                        <a:t>401 mil. km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68883266"/>
                  </a:ext>
                </a:extLst>
              </a:tr>
              <a:tr h="1008166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Zpráva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1,3 s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6 - 22 min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01953546"/>
                  </a:ext>
                </a:extLst>
              </a:tr>
              <a:tr h="1008166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Doba letu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2-3 dny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3-4 měsíce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64878753"/>
                  </a:ext>
                </a:extLst>
              </a:tr>
              <a:tr h="1229651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Startovací okno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26 měsíců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7483099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262D244-58B8-4977-AE80-3A4361135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84622" y="2083395"/>
            <a:ext cx="3588277" cy="26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00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9EA337-173A-48C0-A09E-17CC3F67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Problém s raketami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ABF98C-E12C-48B9-83FA-AE318FDC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Není problém vzlétnout, ale dosáhnout orbity</a:t>
            </a:r>
            <a:r>
              <a:rPr lang="en-GB" dirty="0"/>
              <a:t/>
            </a:r>
            <a:br>
              <a:rPr lang="en-GB" dirty="0"/>
            </a:br>
            <a:r>
              <a:rPr lang="cs-CZ" dirty="0"/>
              <a:t>(ISS 7,6 km/s)</a:t>
            </a:r>
          </a:p>
          <a:p>
            <a:endParaRPr lang="cs-CZ" dirty="0"/>
          </a:p>
          <a:p>
            <a:r>
              <a:rPr lang="cs-CZ" dirty="0"/>
              <a:t>Většinu hmotnosti zabírá palivo</a:t>
            </a:r>
          </a:p>
          <a:p>
            <a:endParaRPr lang="cs-CZ" dirty="0"/>
          </a:p>
          <a:p>
            <a:r>
              <a:rPr lang="cs-CZ" dirty="0"/>
              <a:t>Optimalizace - postupně zahazuji stupně</a:t>
            </a:r>
          </a:p>
          <a:p>
            <a:endParaRPr lang="cs-CZ" dirty="0"/>
          </a:p>
          <a:p>
            <a:r>
              <a:rPr lang="cs-CZ" dirty="0"/>
              <a:t>Efektivní, ale drahé: ~ 40 tis. $ za kg na Mars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C04C17-2382-4FE4-8834-DE5C058CC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64119" y="329184"/>
            <a:ext cx="1757172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648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06AB85-7A6D-4BFD-977C-1058FF93D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B1F15D-A10D-4EFB-84B9-FACDF5B65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6100" cy="4351338"/>
          </a:xfrm>
        </p:spPr>
        <p:txBody>
          <a:bodyPr/>
          <a:lstStyle/>
          <a:p>
            <a:endParaRPr lang="cs-CZ" dirty="0"/>
          </a:p>
          <a:p>
            <a:r>
              <a:rPr lang="cs-CZ" dirty="0"/>
              <a:t>Znovupoužitelné rakety</a:t>
            </a:r>
          </a:p>
          <a:p>
            <a:endParaRPr lang="cs-CZ" dirty="0"/>
          </a:p>
          <a:p>
            <a:r>
              <a:rPr lang="cs-CZ" dirty="0"/>
              <a:t>Tankování na orbitě</a:t>
            </a:r>
          </a:p>
          <a:p>
            <a:endParaRPr lang="cs-CZ" dirty="0"/>
          </a:p>
          <a:p>
            <a:r>
              <a:rPr lang="cs-CZ" dirty="0"/>
              <a:t>Výroba paliva na Marsu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25D992B-BF23-4D0E-8C1A-02A9D9D56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4296" y="1690688"/>
            <a:ext cx="672941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926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BC6016-CEBD-4F59-9832-F00270F6A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267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EDB803A-9625-4D99-A643-FC08B4C0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 na Marsu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554869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paceX">
      <a:majorFont>
        <a:latin typeface="DINPro-Bold"/>
        <a:ea typeface=""/>
        <a:cs typeface=""/>
      </a:majorFont>
      <a:minorFont>
        <a:latin typeface="DINPro-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562</Words>
  <Application>Microsoft Office PowerPoint</Application>
  <PresentationFormat>Vlastní</PresentationFormat>
  <Paragraphs>162</Paragraphs>
  <Slides>34</Slides>
  <Notes>25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40" baseType="lpstr">
      <vt:lpstr>Arial</vt:lpstr>
      <vt:lpstr>DINPro-Medium</vt:lpstr>
      <vt:lpstr>DINPro-Bold</vt:lpstr>
      <vt:lpstr>Calibri</vt:lpstr>
      <vt:lpstr>Wingdings</vt:lpstr>
      <vt:lpstr>Office Theme</vt:lpstr>
      <vt:lpstr>Kolonizace Marsu “snadno a rychle”</vt:lpstr>
      <vt:lpstr>Proč?</vt:lpstr>
      <vt:lpstr>Jak?</vt:lpstr>
      <vt:lpstr>Doprava na Mars</vt:lpstr>
      <vt:lpstr>Snímek 5</vt:lpstr>
      <vt:lpstr>Problém s raketami</vt:lpstr>
      <vt:lpstr>Řešení</vt:lpstr>
      <vt:lpstr>Snímek 8</vt:lpstr>
      <vt:lpstr>Podmínky na Marsu</vt:lpstr>
      <vt:lpstr>Snímek 10</vt:lpstr>
      <vt:lpstr>Snímek 11</vt:lpstr>
      <vt:lpstr>Snímek 12</vt:lpstr>
      <vt:lpstr>Nemá magnetosféru →  záření z kosmu</vt:lpstr>
      <vt:lpstr>Snímek 14</vt:lpstr>
      <vt:lpstr>Snímek 15</vt:lpstr>
      <vt:lpstr>Snímek 16</vt:lpstr>
      <vt:lpstr>Bydlení</vt:lpstr>
      <vt:lpstr>Snímek 18</vt:lpstr>
      <vt:lpstr>Snímek 19</vt:lpstr>
      <vt:lpstr>Snímek 20</vt:lpstr>
      <vt:lpstr>Snímek 21</vt:lpstr>
      <vt:lpstr>Snímek 22</vt:lpstr>
      <vt:lpstr>Přežití</vt:lpstr>
      <vt:lpstr>Snímek 24</vt:lpstr>
      <vt:lpstr>Snímek 25</vt:lpstr>
      <vt:lpstr>Snímek 26</vt:lpstr>
      <vt:lpstr>Snímek 27</vt:lpstr>
      <vt:lpstr>Snímek 28</vt:lpstr>
      <vt:lpstr>Soběstačnost</vt:lpstr>
      <vt:lpstr>Kde na to vzít</vt:lpstr>
      <vt:lpstr>A co miminka?</vt:lpstr>
      <vt:lpstr>Společnost</vt:lpstr>
      <vt:lpstr>Dotazy?</vt:lpstr>
      <vt:lpstr>Prezentace ke stažení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Husák</dc:creator>
  <cp:lastModifiedBy>Kristina Dimelisová</cp:lastModifiedBy>
  <cp:revision>121</cp:revision>
  <dcterms:created xsi:type="dcterms:W3CDTF">2020-07-02T12:07:58Z</dcterms:created>
  <dcterms:modified xsi:type="dcterms:W3CDTF">2023-07-03T21:18:34Z</dcterms:modified>
</cp:coreProperties>
</file>